
<file path=[Content_Types].xml><?xml version="1.0" encoding="utf-8"?>
<Types xmlns="http://schemas.openxmlformats.org/package/2006/content-types">
  <Default Extension="png" ContentType="image/png"/>
  <Default Extension="png&amp;ehk=oVInbt3HHGm165TkqX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9" r:id="rId14"/>
    <p:sldId id="272" r:id="rId15"/>
    <p:sldId id="276" r:id="rId16"/>
    <p:sldId id="278" r:id="rId17"/>
    <p:sldId id="279" r:id="rId18"/>
    <p:sldId id="277" r:id="rId19"/>
    <p:sldId id="270" r:id="rId20"/>
    <p:sldId id="275" r:id="rId21"/>
    <p:sldId id="280" r:id="rId22"/>
    <p:sldId id="273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9C6CD-7355-4E69-AB91-B1623B220F8A}" type="datetimeFigureOut">
              <a:rPr lang="es-ES" smtClean="0"/>
              <a:t>09/05/2018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AFD17-F30A-4E8F-9E5B-33B131A8A0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30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6DBD-A2C1-4572-9E67-AAA37DBDC1E7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4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8BD3-D7A1-4B34-AF57-8DDAC8A9B041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7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9DE59-CB78-446D-912F-B29815D0BCE3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6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B777-E854-46ED-8C18-E692D1A856CC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824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F60C-FBF1-4FF5-AAF3-A8807945165F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09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B061A-1677-4268-9167-C8D1834B6ABB}" type="datetime1">
              <a:rPr lang="es-ES" smtClean="0"/>
              <a:t>09/05/2018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303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D8A9-5B9D-4650-885E-2D5C1D697B79}" type="datetime1">
              <a:rPr lang="es-ES" smtClean="0"/>
              <a:t>09/05/2018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36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84E0-D3FB-4D2A-ADB2-81285C6D096C}" type="datetime1">
              <a:rPr lang="es-ES" smtClean="0"/>
              <a:t>09/05/2018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2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B0A7-AB6A-4318-83D7-36D38B61A7A4}" type="datetime1">
              <a:rPr lang="es-ES" smtClean="0"/>
              <a:t>09/05/2018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86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240A-F6C0-432D-989A-34B56FE0C25C}" type="datetime1">
              <a:rPr lang="es-ES" smtClean="0"/>
              <a:t>09/05/2018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49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23816-DC10-46A6-B93A-93E650B5B443}" type="datetime1">
              <a:rPr lang="es-ES" smtClean="0"/>
              <a:t>09/05/2018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1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6C0A4-F3D3-48A1-939E-D459C8CE99A3}" type="datetime1">
              <a:rPr lang="es-ES" smtClean="0"/>
              <a:t>09/05/2018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148F7-5CFB-44BB-80A0-A32C1C45269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77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&amp;ehk=oVInbt3HHGm165Tkq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Stub-X.sv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0A94A-AF86-491D-8EC1-D9DDEDE34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Curso de Arduino avanzado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717F2C-B608-4F5F-9827-CFF4875AB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latin typeface="Arial Narrow" panose="020B0606020202030204" pitchFamily="34" charset="0"/>
              </a:rPr>
              <a:t>Rama de estudiantes del IEEE de la universidad de Málaga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7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Temporizadores: Timer1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F0941-F84F-46DF-AFCB-33C11099D90B}"/>
              </a:ext>
            </a:extLst>
          </p:cNvPr>
          <p:cNvSpPr txBox="1"/>
          <p:nvPr/>
        </p:nvSpPr>
        <p:spPr>
          <a:xfrm flipH="1">
            <a:off x="628650" y="1733452"/>
            <a:ext cx="799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Si </a:t>
            </a:r>
            <a:r>
              <a:rPr lang="en-GB" dirty="0" err="1">
                <a:latin typeface="Arial Narrow" panose="020B0606020202030204" pitchFamily="34" charset="0"/>
              </a:rPr>
              <a:t>configuramos</a:t>
            </a:r>
            <a:r>
              <a:rPr lang="en-GB" dirty="0">
                <a:latin typeface="Arial Narrow" panose="020B0606020202030204" pitchFamily="34" charset="0"/>
              </a:rPr>
              <a:t> el </a:t>
            </a:r>
            <a:r>
              <a:rPr lang="en-GB" dirty="0" err="1">
                <a:latin typeface="Arial Narrow" panose="020B0606020202030204" pitchFamily="34" charset="0"/>
              </a:rPr>
              <a:t>prescaler</a:t>
            </a:r>
            <a:r>
              <a:rPr lang="en-GB" dirty="0">
                <a:latin typeface="Arial Narrow" panose="020B0606020202030204" pitchFamily="34" charset="0"/>
              </a:rPr>
              <a:t> a 1024 con un </a:t>
            </a:r>
            <a:r>
              <a:rPr lang="en-GB" dirty="0" err="1">
                <a:latin typeface="Arial Narrow" panose="020B0606020202030204" pitchFamily="34" charset="0"/>
              </a:rPr>
              <a:t>cristal</a:t>
            </a:r>
            <a:r>
              <a:rPr lang="en-GB" dirty="0">
                <a:latin typeface="Arial Narrow" panose="020B0606020202030204" pitchFamily="34" charset="0"/>
              </a:rPr>
              <a:t> de 16MHz el </a:t>
            </a:r>
            <a:r>
              <a:rPr lang="en-GB" dirty="0" err="1">
                <a:latin typeface="Arial Narrow" panose="020B0606020202030204" pitchFamily="34" charset="0"/>
              </a:rPr>
              <a:t>tiempo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máximo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aumenta</a:t>
            </a:r>
            <a:r>
              <a:rPr lang="en-GB" dirty="0">
                <a:latin typeface="Arial Narrow" panose="020B0606020202030204" pitchFamily="34" charset="0"/>
              </a:rPr>
              <a:t> hasta: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F062A-62D7-4213-879E-0058ADD4BB0E}"/>
              </a:ext>
            </a:extLst>
          </p:cNvPr>
          <p:cNvSpPr txBox="1"/>
          <p:nvPr/>
        </p:nvSpPr>
        <p:spPr>
          <a:xfrm>
            <a:off x="628650" y="3315992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nuestro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caso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vamos</a:t>
            </a:r>
            <a:r>
              <a:rPr lang="en-GB" dirty="0">
                <a:latin typeface="Arial Narrow" panose="020B0606020202030204" pitchFamily="34" charset="0"/>
              </a:rPr>
              <a:t> a </a:t>
            </a:r>
            <a:r>
              <a:rPr lang="en-GB" dirty="0" err="1">
                <a:latin typeface="Arial Narrow" panose="020B0606020202030204" pitchFamily="34" charset="0"/>
              </a:rPr>
              <a:t>hacer</a:t>
            </a:r>
            <a:r>
              <a:rPr lang="en-GB" dirty="0">
                <a:latin typeface="Arial Narrow" panose="020B0606020202030204" pitchFamily="34" charset="0"/>
              </a:rPr>
              <a:t> un </a:t>
            </a:r>
            <a:r>
              <a:rPr lang="en-GB" dirty="0" err="1">
                <a:latin typeface="Arial Narrow" panose="020B0606020202030204" pitchFamily="34" charset="0"/>
              </a:rPr>
              <a:t>reloj</a:t>
            </a:r>
            <a:r>
              <a:rPr lang="en-GB" dirty="0">
                <a:latin typeface="Arial Narrow" panose="020B0606020202030204" pitchFamily="34" charset="0"/>
              </a:rPr>
              <a:t>, por lo que </a:t>
            </a:r>
            <a:r>
              <a:rPr lang="en-GB" dirty="0" err="1">
                <a:latin typeface="Arial Narrow" panose="020B0606020202030204" pitchFamily="34" charset="0"/>
              </a:rPr>
              <a:t>necesitamos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poder</a:t>
            </a:r>
            <a:r>
              <a:rPr lang="en-GB" dirty="0">
                <a:latin typeface="Arial Narrow" panose="020B0606020202030204" pitchFamily="34" charset="0"/>
              </a:rPr>
              <a:t> contra </a:t>
            </a:r>
            <a:r>
              <a:rPr lang="en-GB" dirty="0" err="1">
                <a:latin typeface="Arial Narrow" panose="020B0606020202030204" pitchFamily="34" charset="0"/>
              </a:rPr>
              <a:t>segundos</a:t>
            </a:r>
            <a:r>
              <a:rPr lang="en-GB" dirty="0">
                <a:latin typeface="Arial Narrow" panose="020B0606020202030204" pitchFamily="34" charset="0"/>
              </a:rPr>
              <a:t>.</a:t>
            </a:r>
          </a:p>
          <a:p>
            <a:r>
              <a:rPr lang="en-GB" dirty="0">
                <a:latin typeface="Arial Narrow" panose="020B0606020202030204" pitchFamily="34" charset="0"/>
              </a:rPr>
              <a:t>Para </a:t>
            </a:r>
            <a:r>
              <a:rPr lang="en-GB" dirty="0" err="1">
                <a:latin typeface="Arial Narrow" panose="020B0606020202030204" pitchFamily="34" charset="0"/>
              </a:rPr>
              <a:t>ello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vamos</a:t>
            </a:r>
            <a:r>
              <a:rPr lang="en-GB" dirty="0">
                <a:latin typeface="Arial Narrow" panose="020B0606020202030204" pitchFamily="34" charset="0"/>
              </a:rPr>
              <a:t> a </a:t>
            </a:r>
            <a:r>
              <a:rPr lang="en-GB" dirty="0" err="1">
                <a:latin typeface="Arial Narrow" panose="020B0606020202030204" pitchFamily="34" charset="0"/>
              </a:rPr>
              <a:t>configurar</a:t>
            </a:r>
            <a:r>
              <a:rPr lang="en-GB" dirty="0">
                <a:latin typeface="Arial Narrow" panose="020B0606020202030204" pitchFamily="34" charset="0"/>
              </a:rPr>
              <a:t> un </a:t>
            </a:r>
            <a:r>
              <a:rPr lang="en-GB" dirty="0" err="1">
                <a:latin typeface="Arial Narrow" panose="020B0606020202030204" pitchFamily="34" charset="0"/>
              </a:rPr>
              <a:t>preescaler</a:t>
            </a:r>
            <a:r>
              <a:rPr lang="en-GB" dirty="0">
                <a:latin typeface="Arial Narrow" panose="020B0606020202030204" pitchFamily="34" charset="0"/>
              </a:rPr>
              <a:t> de 1024 y </a:t>
            </a:r>
            <a:r>
              <a:rPr lang="en-GB" dirty="0" err="1">
                <a:latin typeface="Arial Narrow" panose="020B0606020202030204" pitchFamily="34" charset="0"/>
              </a:rPr>
              <a:t>vamos</a:t>
            </a:r>
            <a:r>
              <a:rPr lang="en-GB" dirty="0">
                <a:latin typeface="Arial Narrow" panose="020B0606020202030204" pitchFamily="34" charset="0"/>
              </a:rPr>
              <a:t> a </a:t>
            </a:r>
            <a:r>
              <a:rPr lang="en-GB" dirty="0" err="1">
                <a:latin typeface="Arial Narrow" panose="020B0606020202030204" pitchFamily="34" charset="0"/>
              </a:rPr>
              <a:t>configurar</a:t>
            </a:r>
            <a:r>
              <a:rPr lang="en-GB" dirty="0">
                <a:latin typeface="Arial Narrow" panose="020B0606020202030204" pitchFamily="34" charset="0"/>
              </a:rPr>
              <a:t> el Timer1 para que </a:t>
            </a:r>
            <a:r>
              <a:rPr lang="en-GB" dirty="0" err="1">
                <a:latin typeface="Arial Narrow" panose="020B0606020202030204" pitchFamily="34" charset="0"/>
              </a:rPr>
              <a:t>llegue</a:t>
            </a:r>
            <a:r>
              <a:rPr lang="en-GB" dirty="0">
                <a:latin typeface="Arial Narrow" panose="020B0606020202030204" pitchFamily="34" charset="0"/>
              </a:rPr>
              <a:t> al overflow </a:t>
            </a:r>
            <a:r>
              <a:rPr lang="en-GB" dirty="0" err="1">
                <a:latin typeface="Arial Narrow" panose="020B0606020202030204" pitchFamily="34" charset="0"/>
              </a:rPr>
              <a:t>cada</a:t>
            </a:r>
            <a:r>
              <a:rPr lang="en-GB" dirty="0">
                <a:latin typeface="Arial Narrow" panose="020B0606020202030204" pitchFamily="34" charset="0"/>
              </a:rPr>
              <a:t> 100ms. De </a:t>
            </a:r>
            <a:r>
              <a:rPr lang="en-GB" dirty="0" err="1">
                <a:latin typeface="Arial Narrow" panose="020B0606020202030204" pitchFamily="34" charset="0"/>
              </a:rPr>
              <a:t>esta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manera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cada</a:t>
            </a:r>
            <a:r>
              <a:rPr lang="en-GB" dirty="0">
                <a:latin typeface="Arial Narrow" panose="020B0606020202030204" pitchFamily="34" charset="0"/>
              </a:rPr>
              <a:t> 10 </a:t>
            </a:r>
            <a:r>
              <a:rPr lang="en-GB" dirty="0" err="1">
                <a:latin typeface="Arial Narrow" panose="020B0606020202030204" pitchFamily="34" charset="0"/>
              </a:rPr>
              <a:t>veces</a:t>
            </a:r>
            <a:r>
              <a:rPr lang="en-GB" dirty="0">
                <a:latin typeface="Arial Narrow" panose="020B0606020202030204" pitchFamily="34" charset="0"/>
              </a:rPr>
              <a:t> que </a:t>
            </a:r>
            <a:r>
              <a:rPr lang="en-GB" dirty="0" err="1">
                <a:latin typeface="Arial Narrow" panose="020B0606020202030204" pitchFamily="34" charset="0"/>
              </a:rPr>
              <a:t>llegue</a:t>
            </a:r>
            <a:r>
              <a:rPr lang="en-GB" dirty="0">
                <a:latin typeface="Arial Narrow" panose="020B0606020202030204" pitchFamily="34" charset="0"/>
              </a:rPr>
              <a:t> al overflow </a:t>
            </a:r>
            <a:r>
              <a:rPr lang="en-GB" dirty="0" err="1">
                <a:latin typeface="Arial Narrow" panose="020B0606020202030204" pitchFamily="34" charset="0"/>
              </a:rPr>
              <a:t>habrá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pasado</a:t>
            </a:r>
            <a:r>
              <a:rPr lang="en-GB" dirty="0">
                <a:latin typeface="Arial Narrow" panose="020B0606020202030204" pitchFamily="34" charset="0"/>
              </a:rPr>
              <a:t> un </a:t>
            </a:r>
            <a:r>
              <a:rPr lang="en-GB" dirty="0" err="1">
                <a:latin typeface="Arial Narrow" panose="020B0606020202030204" pitchFamily="34" charset="0"/>
              </a:rPr>
              <a:t>segundo</a:t>
            </a:r>
            <a:r>
              <a:rPr lang="en-GB" dirty="0">
                <a:latin typeface="Arial Narrow" panose="020B0606020202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/>
              <p:nvPr/>
            </p:nvSpPr>
            <p:spPr>
              <a:xfrm>
                <a:off x="2902474" y="2472944"/>
                <a:ext cx="3451778" cy="545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_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=65536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1024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𝑂𝑠𝑐</m:t>
                              </m:r>
                            </m:den>
                          </m:f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4.19 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74" y="2472944"/>
                <a:ext cx="3451778" cy="545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495AE8-875E-4E8A-A3E8-329F765C0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4" y="4517613"/>
            <a:ext cx="6096851" cy="1019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1D3C10-D789-4CF4-80B3-CADF4ADC53DC}"/>
              </a:ext>
            </a:extLst>
          </p:cNvPr>
          <p:cNvSpPr txBox="1"/>
          <p:nvPr/>
        </p:nvSpPr>
        <p:spPr>
          <a:xfrm flipH="1">
            <a:off x="515924" y="5543900"/>
            <a:ext cx="799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Para </a:t>
            </a:r>
            <a:r>
              <a:rPr lang="en-GB" dirty="0" err="1">
                <a:latin typeface="Arial Narrow" panose="020B0606020202030204" pitchFamily="34" charset="0"/>
              </a:rPr>
              <a:t>ello</a:t>
            </a:r>
            <a:r>
              <a:rPr lang="en-GB" dirty="0">
                <a:latin typeface="Arial Narrow" panose="020B0606020202030204" pitchFamily="34" charset="0"/>
              </a:rPr>
              <a:t> hay que </a:t>
            </a:r>
            <a:r>
              <a:rPr lang="en-GB" dirty="0" err="1">
                <a:latin typeface="Arial Narrow" panose="020B0606020202030204" pitchFamily="34" charset="0"/>
              </a:rPr>
              <a:t>poner</a:t>
            </a:r>
            <a:r>
              <a:rPr lang="en-GB" dirty="0">
                <a:latin typeface="Arial Narrow" panose="020B0606020202030204" pitchFamily="34" charset="0"/>
              </a:rPr>
              <a:t> a ‘1’ el bit CS12 del </a:t>
            </a:r>
            <a:r>
              <a:rPr lang="en-GB" dirty="0" err="1">
                <a:latin typeface="Arial Narrow" panose="020B0606020202030204" pitchFamily="34" charset="0"/>
              </a:rPr>
              <a:t>registro</a:t>
            </a:r>
            <a:r>
              <a:rPr lang="en-GB" dirty="0">
                <a:latin typeface="Arial Narrow" panose="020B0606020202030204" pitchFamily="34" charset="0"/>
              </a:rPr>
              <a:t> de control TCCR1B</a:t>
            </a:r>
          </a:p>
        </p:txBody>
      </p:sp>
    </p:spTree>
    <p:extLst>
      <p:ext uri="{BB962C8B-B14F-4D97-AF65-F5344CB8AC3E}">
        <p14:creationId xmlns:p14="http://schemas.microsoft.com/office/powerpoint/2010/main" val="328867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Temporizadores: Timer1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F0941-F84F-46DF-AFCB-33C11099D90B}"/>
              </a:ext>
            </a:extLst>
          </p:cNvPr>
          <p:cNvSpPr txBox="1"/>
          <p:nvPr/>
        </p:nvSpPr>
        <p:spPr>
          <a:xfrm flipH="1">
            <a:off x="628650" y="1733452"/>
            <a:ext cx="799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Vamos</a:t>
            </a:r>
            <a:r>
              <a:rPr lang="en-GB" dirty="0">
                <a:latin typeface="Arial Narrow" panose="020B0606020202030204" pitchFamily="34" charset="0"/>
              </a:rPr>
              <a:t> a calculary que </a:t>
            </a:r>
            <a:r>
              <a:rPr lang="en-GB" dirty="0" err="1">
                <a:latin typeface="Arial Narrow" panose="020B0606020202030204" pitchFamily="34" charset="0"/>
              </a:rPr>
              <a:t>valor</a:t>
            </a:r>
            <a:r>
              <a:rPr lang="en-GB" dirty="0">
                <a:latin typeface="Arial Narrow" panose="020B0606020202030204" pitchFamily="34" charset="0"/>
              </a:rPr>
              <a:t> hay que </a:t>
            </a:r>
            <a:r>
              <a:rPr lang="en-GB" dirty="0" err="1">
                <a:latin typeface="Arial Narrow" panose="020B0606020202030204" pitchFamily="34" charset="0"/>
              </a:rPr>
              <a:t>cargar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el </a:t>
            </a:r>
            <a:r>
              <a:rPr lang="en-GB" dirty="0" err="1">
                <a:latin typeface="Arial Narrow" panose="020B0606020202030204" pitchFamily="34" charset="0"/>
              </a:rPr>
              <a:t>contador</a:t>
            </a:r>
            <a:r>
              <a:rPr lang="en-GB" dirty="0">
                <a:latin typeface="Arial Narrow" panose="020B0606020202030204" pitchFamily="34" charset="0"/>
              </a:rPr>
              <a:t> del Timer1 para que </a:t>
            </a:r>
            <a:r>
              <a:rPr lang="en-GB" dirty="0" err="1">
                <a:latin typeface="Arial Narrow" panose="020B0606020202030204" pitchFamily="34" charset="0"/>
              </a:rPr>
              <a:t>llegue</a:t>
            </a:r>
            <a:r>
              <a:rPr lang="en-GB" dirty="0">
                <a:latin typeface="Arial Narrow" panose="020B0606020202030204" pitchFamily="34" charset="0"/>
              </a:rPr>
              <a:t> al overflow </a:t>
            </a:r>
            <a:r>
              <a:rPr lang="en-GB" dirty="0" err="1">
                <a:latin typeface="Arial Narrow" panose="020B0606020202030204" pitchFamily="34" charset="0"/>
              </a:rPr>
              <a:t>cada</a:t>
            </a:r>
            <a:r>
              <a:rPr lang="en-GB" dirty="0">
                <a:latin typeface="Arial Narrow" panose="020B0606020202030204" pitchFamily="34" charset="0"/>
              </a:rPr>
              <a:t> 100ms, </a:t>
            </a:r>
            <a:r>
              <a:rPr lang="en-GB" dirty="0" err="1">
                <a:latin typeface="Arial Narrow" panose="020B0606020202030204" pitchFamily="34" charset="0"/>
              </a:rPr>
              <a:t>mediante</a:t>
            </a:r>
            <a:r>
              <a:rPr lang="en-GB" dirty="0">
                <a:latin typeface="Arial Narrow" panose="020B0606020202030204" pitchFamily="34" charset="0"/>
              </a:rPr>
              <a:t> la </a:t>
            </a:r>
            <a:r>
              <a:rPr lang="en-GB" dirty="0" err="1">
                <a:latin typeface="Arial Narrow" panose="020B0606020202030204" pitchFamily="34" charset="0"/>
              </a:rPr>
              <a:t>siguiente</a:t>
            </a:r>
            <a:r>
              <a:rPr lang="en-GB" dirty="0">
                <a:latin typeface="Arial Narrow" panose="020B0606020202030204" pitchFamily="34" charset="0"/>
              </a:rPr>
              <a:t> expression.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/>
              <p:nvPr/>
            </p:nvSpPr>
            <p:spPr>
              <a:xfrm>
                <a:off x="2688568" y="2679697"/>
                <a:ext cx="376686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𝑇𝐶𝑁𝑇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𝑇𝑠𝑒𝑔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𝑂𝑠𝑐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𝑝𝑟𝑒𝑠𝑐𝑎𝑙𝑒𝑟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568" y="2679697"/>
                <a:ext cx="3766864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AFFAC2-C6D0-4A6D-9C13-7E68671E7EC6}"/>
                  </a:ext>
                </a:extLst>
              </p:cNvPr>
              <p:cNvSpPr txBox="1"/>
              <p:nvPr/>
            </p:nvSpPr>
            <p:spPr>
              <a:xfrm>
                <a:off x="1858313" y="3571730"/>
                <a:ext cx="541443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𝑇𝐶𝑁𝑇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16×</m:t>
                                  </m:r>
                                  <m:sSup>
                                    <m:s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=63973,5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AFFAC2-C6D0-4A6D-9C13-7E68671E7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313" y="3571730"/>
                <a:ext cx="5414431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8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Conectar Motor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PaP</a:t>
            </a:r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 y driver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05732C3-3CD5-4757-9945-AEA57BABD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7" y="1521281"/>
            <a:ext cx="4781726" cy="4960026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CFE9226-F96F-484F-A2DB-8F00FB6687D3}"/>
              </a:ext>
            </a:extLst>
          </p:cNvPr>
          <p:cNvSpPr txBox="1"/>
          <p:nvPr/>
        </p:nvSpPr>
        <p:spPr>
          <a:xfrm>
            <a:off x="6962863" y="414416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rial Narrow" panose="020B0606020202030204" pitchFamily="34" charset="0"/>
              </a:rPr>
              <a:t>+5V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F1EDAD-89BB-4E65-AFF2-7F9312ADE11C}"/>
              </a:ext>
            </a:extLst>
          </p:cNvPr>
          <p:cNvSpPr txBox="1"/>
          <p:nvPr/>
        </p:nvSpPr>
        <p:spPr>
          <a:xfrm>
            <a:off x="6962863" y="390133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 panose="020B0606020202030204" pitchFamily="34" charset="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17613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Librería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Stepper.h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F0941-F84F-46DF-AFCB-33C11099D90B}"/>
              </a:ext>
            </a:extLst>
          </p:cNvPr>
          <p:cNvSpPr txBox="1"/>
          <p:nvPr/>
        </p:nvSpPr>
        <p:spPr>
          <a:xfrm flipH="1">
            <a:off x="572287" y="1506023"/>
            <a:ext cx="799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Constructor de la </a:t>
            </a:r>
            <a:r>
              <a:rPr lang="en-GB" dirty="0" err="1">
                <a:latin typeface="Arial Narrow" panose="020B0606020202030204" pitchFamily="34" charset="0"/>
              </a:rPr>
              <a:t>clase</a:t>
            </a:r>
            <a:endParaRPr lang="en-GB" dirty="0">
              <a:latin typeface="Arial Narrow" panose="020B0606020202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4D26B-E241-4400-9C74-D4C3D800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" y="1866574"/>
            <a:ext cx="3810000" cy="20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2E935-2374-4C1C-8FF9-F20F2FBB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0" y="2528200"/>
            <a:ext cx="2076450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01845E-6BEA-47E9-B702-E3A924279F89}"/>
              </a:ext>
            </a:extLst>
          </p:cNvPr>
          <p:cNvSpPr txBox="1"/>
          <p:nvPr/>
        </p:nvSpPr>
        <p:spPr>
          <a:xfrm flipH="1">
            <a:off x="579560" y="2117657"/>
            <a:ext cx="799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Velocidad</a:t>
            </a:r>
            <a:endParaRPr lang="en-GB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4FA0-F36C-4339-97FF-D937F0850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23" y="3385692"/>
            <a:ext cx="1762125" cy="180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5172A-B6C2-4DE8-9A0C-FCC037EAAC76}"/>
              </a:ext>
            </a:extLst>
          </p:cNvPr>
          <p:cNvSpPr txBox="1"/>
          <p:nvPr/>
        </p:nvSpPr>
        <p:spPr>
          <a:xfrm flipH="1">
            <a:off x="579560" y="2874211"/>
            <a:ext cx="799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Pasos</a:t>
            </a:r>
            <a:endParaRPr lang="en-GB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07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La revolución del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IoT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46DB79-625B-49A6-A054-A22869CD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394335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Hoy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día</a:t>
            </a:r>
            <a:r>
              <a:rPr lang="en-GB" sz="2400" dirty="0"/>
              <a:t> </a:t>
            </a:r>
            <a:r>
              <a:rPr lang="en-GB" sz="2400" dirty="0" err="1"/>
              <a:t>cualquier</a:t>
            </a:r>
            <a:r>
              <a:rPr lang="en-GB" sz="2400" dirty="0"/>
              <a:t> </a:t>
            </a:r>
            <a:r>
              <a:rPr lang="en-GB" sz="2400" dirty="0" err="1"/>
              <a:t>microcontrolador</a:t>
            </a:r>
            <a:r>
              <a:rPr lang="en-GB" sz="2400" dirty="0"/>
              <a:t> </a:t>
            </a:r>
            <a:r>
              <a:rPr lang="en-GB" sz="2400" dirty="0" err="1"/>
              <a:t>puede</a:t>
            </a:r>
            <a:r>
              <a:rPr lang="en-GB" sz="2400" dirty="0"/>
              <a:t> </a:t>
            </a:r>
            <a:r>
              <a:rPr lang="en-GB" sz="2400" dirty="0" err="1"/>
              <a:t>conectarse</a:t>
            </a:r>
            <a:r>
              <a:rPr lang="en-GB" sz="2400" dirty="0"/>
              <a:t> </a:t>
            </a:r>
            <a:r>
              <a:rPr lang="en-GB" sz="2400" dirty="0" err="1"/>
              <a:t>fácilmente</a:t>
            </a:r>
            <a:r>
              <a:rPr lang="en-GB" sz="2400" dirty="0"/>
              <a:t> a una red gracias a los </a:t>
            </a:r>
            <a:r>
              <a:rPr lang="en-GB" sz="2400" dirty="0" err="1"/>
              <a:t>nuevos</a:t>
            </a:r>
            <a:r>
              <a:rPr lang="en-GB" sz="2400" dirty="0"/>
              <a:t> chips the ethernet con la pila de TCP/IP </a:t>
            </a:r>
            <a:r>
              <a:rPr lang="en-GB" sz="2400" dirty="0" err="1"/>
              <a:t>integrada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dirty="0" err="1"/>
              <a:t>dispositivos</a:t>
            </a:r>
            <a:r>
              <a:rPr lang="en-GB" sz="2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CA6A1-BA56-49BF-93EA-A7DAE03A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56" y="1776048"/>
            <a:ext cx="2321166" cy="17408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2DC5B2-A4F1-47DA-B16A-DE0BDEBCB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99" y="4211516"/>
            <a:ext cx="3050680" cy="1213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1C6243-8A63-407B-9FA6-D42AB193C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22" y="2047387"/>
            <a:ext cx="1935284" cy="19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La revolución del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IoT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46DB79-625B-49A6-A054-A22869CD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7064056" cy="833803"/>
          </a:xfrm>
        </p:spPr>
        <p:txBody>
          <a:bodyPr>
            <a:normAutofit/>
          </a:bodyPr>
          <a:lstStyle/>
          <a:p>
            <a:r>
              <a:rPr lang="en-GB" sz="2400" dirty="0"/>
              <a:t>Uno entre </a:t>
            </a:r>
            <a:r>
              <a:rPr lang="en-GB" sz="2400" dirty="0" err="1"/>
              <a:t>todos</a:t>
            </a:r>
            <a:r>
              <a:rPr lang="en-GB" sz="2400" dirty="0"/>
              <a:t> </a:t>
            </a:r>
            <a:r>
              <a:rPr lang="en-GB" sz="2400" dirty="0" err="1"/>
              <a:t>marca</a:t>
            </a:r>
            <a:r>
              <a:rPr lang="en-GB" sz="2400" dirty="0"/>
              <a:t> la </a:t>
            </a:r>
            <a:r>
              <a:rPr lang="en-GB" sz="2400" dirty="0" err="1"/>
              <a:t>diferencia</a:t>
            </a:r>
            <a:r>
              <a:rPr lang="en-GB" sz="2400" dirty="0"/>
              <a:t> y ha </a:t>
            </a:r>
            <a:r>
              <a:rPr lang="en-GB" sz="2400" dirty="0" err="1"/>
              <a:t>supuesto</a:t>
            </a:r>
            <a:r>
              <a:rPr lang="en-GB" sz="2400" dirty="0"/>
              <a:t> una </a:t>
            </a:r>
            <a:r>
              <a:rPr lang="en-GB" sz="2400" dirty="0" err="1"/>
              <a:t>revolución</a:t>
            </a:r>
            <a:r>
              <a:rPr lang="en-GB" sz="2400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6CA6A1-BA56-49BF-93EA-A7DAE03A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1" y="2502452"/>
            <a:ext cx="2321166" cy="17408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2DC5B2-A4F1-47DA-B16A-DE0BDEBCB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83" y="3675184"/>
            <a:ext cx="3050680" cy="1213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1C6243-8A63-407B-9FA6-D42AB193C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653" y="4093557"/>
            <a:ext cx="1935284" cy="1935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9DB198-133C-4AC9-A74B-02CD2AE7B7DE}"/>
              </a:ext>
            </a:extLst>
          </p:cNvPr>
          <p:cNvSpPr txBox="1"/>
          <p:nvPr/>
        </p:nvSpPr>
        <p:spPr>
          <a:xfrm>
            <a:off x="1164083" y="4328507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69€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DC77E-4A2E-4902-9FB8-382CEFE5961D}"/>
              </a:ext>
            </a:extLst>
          </p:cNvPr>
          <p:cNvSpPr txBox="1"/>
          <p:nvPr/>
        </p:nvSpPr>
        <p:spPr>
          <a:xfrm>
            <a:off x="4093730" y="5061199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4"/>
                </a:solidFill>
                <a:latin typeface="Arial Narrow" panose="020B0606020202030204" pitchFamily="34" charset="0"/>
              </a:rPr>
              <a:t>31€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8883E-A07B-47AC-BFEF-B00CA56E0AC0}"/>
              </a:ext>
            </a:extLst>
          </p:cNvPr>
          <p:cNvSpPr txBox="1"/>
          <p:nvPr/>
        </p:nvSpPr>
        <p:spPr>
          <a:xfrm>
            <a:off x="7301741" y="6012333"/>
            <a:ext cx="683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B050"/>
                </a:solidFill>
                <a:latin typeface="Arial Narrow" panose="020B0606020202030204" pitchFamily="34" charset="0"/>
              </a:rPr>
              <a:t>~2€</a:t>
            </a:r>
          </a:p>
        </p:txBody>
      </p:sp>
    </p:spTree>
    <p:extLst>
      <p:ext uri="{BB962C8B-B14F-4D97-AF65-F5344CB8AC3E}">
        <p14:creationId xmlns:p14="http://schemas.microsoft.com/office/powerpoint/2010/main" val="2570101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ESP8266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46DB79-625B-49A6-A054-A22869CD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7064056" cy="3940173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 Narrow" panose="020B0606020202030204" pitchFamily="34" charset="0"/>
              </a:rPr>
              <a:t>Chip de ultra-bajo </a:t>
            </a:r>
            <a:r>
              <a:rPr lang="en-GB" sz="2000" dirty="0" err="1">
                <a:latin typeface="Arial Narrow" panose="020B0606020202030204" pitchFamily="34" charset="0"/>
              </a:rPr>
              <a:t>coste</a:t>
            </a:r>
            <a:r>
              <a:rPr lang="en-GB" sz="2000" dirty="0">
                <a:latin typeface="Arial Narrow" panose="020B0606020202030204" pitchFamily="34" charset="0"/>
              </a:rPr>
              <a:t>.</a:t>
            </a:r>
          </a:p>
          <a:p>
            <a:r>
              <a:rPr lang="en-GB" sz="2000" dirty="0" err="1">
                <a:latin typeface="Arial Narrow" panose="020B0606020202030204" pitchFamily="34" charset="0"/>
              </a:rPr>
              <a:t>Microprocesador</a:t>
            </a:r>
            <a:r>
              <a:rPr lang="en-GB" sz="2000" dirty="0">
                <a:latin typeface="Arial Narrow" panose="020B0606020202030204" pitchFamily="34" charset="0"/>
              </a:rPr>
              <a:t> RISC (</a:t>
            </a:r>
            <a:r>
              <a:rPr lang="en-GB" sz="2000" dirty="0" err="1">
                <a:latin typeface="Arial Narrow" panose="020B0606020202030204" pitchFamily="34" charset="0"/>
              </a:rPr>
              <a:t>Parecido</a:t>
            </a:r>
            <a:r>
              <a:rPr lang="en-GB" sz="2000" dirty="0">
                <a:latin typeface="Arial Narrow" panose="020B0606020202030204" pitchFamily="34" charset="0"/>
              </a:rPr>
              <a:t> a ARM) de 32 bit </a:t>
            </a:r>
            <a:r>
              <a:rPr lang="es-ES" sz="2000" dirty="0">
                <a:latin typeface="Arial Narrow" panose="020B0606020202030204" pitchFamily="34" charset="0"/>
              </a:rPr>
              <a:t>80 MHz.</a:t>
            </a:r>
            <a:endParaRPr lang="en-GB" sz="2000" dirty="0">
              <a:latin typeface="Arial Narrow" panose="020B0606020202030204" pitchFamily="34" charset="0"/>
            </a:endParaRPr>
          </a:p>
          <a:p>
            <a:r>
              <a:rPr lang="en-GB" sz="2000" dirty="0">
                <a:latin typeface="Arial Narrow" panose="020B0606020202030204" pitchFamily="34" charset="0"/>
              </a:rPr>
              <a:t>Flash de 4MB.</a:t>
            </a:r>
          </a:p>
          <a:p>
            <a:r>
              <a:rPr lang="en-GB" sz="2000" dirty="0">
                <a:latin typeface="Arial Narrow" panose="020B0606020202030204" pitchFamily="34" charset="0"/>
              </a:rPr>
              <a:t>Compatible con </a:t>
            </a:r>
            <a:r>
              <a:rPr lang="es-ES" sz="2000" dirty="0">
                <a:latin typeface="Arial Narrow" panose="020B0606020202030204" pitchFamily="34" charset="0"/>
              </a:rPr>
              <a:t>IEEE 802.11 b/g/n  </a:t>
            </a:r>
            <a:r>
              <a:rPr lang="es-ES" sz="2000" dirty="0" err="1">
                <a:latin typeface="Arial Narrow" panose="020B0606020202030204" pitchFamily="34" charset="0"/>
              </a:rPr>
              <a:t>Wi</a:t>
            </a:r>
            <a:r>
              <a:rPr lang="es-ES" sz="2000" dirty="0">
                <a:latin typeface="Arial Narrow" panose="020B0606020202030204" pitchFamily="34" charset="0"/>
              </a:rPr>
              <a:t>-Fi. Autentificación WEP (con limitaciones), WPA y WPA2.</a:t>
            </a:r>
          </a:p>
          <a:p>
            <a:r>
              <a:rPr lang="es-ES" sz="2000" dirty="0">
                <a:latin typeface="Arial Narrow" panose="020B0606020202030204" pitchFamily="34" charset="0"/>
              </a:rPr>
              <a:t>16 GPIO </a:t>
            </a:r>
            <a:r>
              <a:rPr lang="es-ES" sz="2000" dirty="0" err="1">
                <a:latin typeface="Arial Narrow" panose="020B0606020202030204" pitchFamily="34" charset="0"/>
              </a:rPr>
              <a:t>pins</a:t>
            </a:r>
            <a:r>
              <a:rPr lang="es-ES" sz="2000" dirty="0">
                <a:latin typeface="Arial Narrow" panose="020B0606020202030204" pitchFamily="34" charset="0"/>
              </a:rPr>
              <a:t>.</a:t>
            </a:r>
          </a:p>
          <a:p>
            <a:r>
              <a:rPr lang="en-GB" sz="2000" dirty="0">
                <a:latin typeface="Arial Narrow" panose="020B0606020202030204" pitchFamily="34" charset="0"/>
              </a:rPr>
              <a:t>ADC de 10-bit por </a:t>
            </a:r>
            <a:r>
              <a:rPr lang="en-GB" sz="2000" dirty="0" err="1">
                <a:latin typeface="Arial Narrow" panose="020B0606020202030204" pitchFamily="34" charset="0"/>
              </a:rPr>
              <a:t>aproximaciones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sucesivas</a:t>
            </a:r>
            <a:r>
              <a:rPr lang="en-GB" sz="2000" dirty="0">
                <a:latin typeface="Arial Narrow" panose="020B0606020202030204" pitchFamily="34" charset="0"/>
              </a:rPr>
              <a:t>. </a:t>
            </a:r>
          </a:p>
          <a:p>
            <a:r>
              <a:rPr lang="en-GB" sz="2000" dirty="0" err="1">
                <a:latin typeface="Arial Narrow" panose="020B0606020202030204" pitchFamily="34" charset="0"/>
              </a:rPr>
              <a:t>Temperatura</a:t>
            </a:r>
            <a:r>
              <a:rPr lang="en-GB" sz="2000" dirty="0">
                <a:latin typeface="Arial Narrow" panose="020B0606020202030204" pitchFamily="34" charset="0"/>
              </a:rPr>
              <a:t> de </a:t>
            </a:r>
            <a:r>
              <a:rPr lang="en-GB" sz="2000" dirty="0" err="1">
                <a:latin typeface="Arial Narrow" panose="020B0606020202030204" pitchFamily="34" charset="0"/>
              </a:rPr>
              <a:t>operación</a:t>
            </a:r>
            <a:r>
              <a:rPr lang="en-GB" sz="2000" dirty="0">
                <a:latin typeface="Arial Narrow" panose="020B0606020202030204" pitchFamily="34" charset="0"/>
              </a:rPr>
              <a:t> de -40º a 125º </a:t>
            </a:r>
            <a:r>
              <a:rPr lang="en-GB" sz="2000" dirty="0" err="1">
                <a:latin typeface="Arial Narrow" panose="020B0606020202030204" pitchFamily="34" charset="0"/>
              </a:rPr>
              <a:t>nos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permite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hacer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dispositivos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preparados</a:t>
            </a:r>
            <a:r>
              <a:rPr lang="en-GB" sz="2000" dirty="0">
                <a:latin typeface="Arial Narrow" panose="020B0606020202030204" pitchFamily="34" charset="0"/>
              </a:rPr>
              <a:t> para </a:t>
            </a:r>
            <a:r>
              <a:rPr lang="en-GB" sz="2000" dirty="0" err="1">
                <a:latin typeface="Arial Narrow" panose="020B0606020202030204" pitchFamily="34" charset="0"/>
              </a:rPr>
              <a:t>intemperie</a:t>
            </a:r>
            <a:r>
              <a:rPr lang="en-GB" sz="2000" dirty="0">
                <a:latin typeface="Arial Narrow" panose="020B0606020202030204" pitchFamily="34" charset="0"/>
              </a:rPr>
              <a:t>.</a:t>
            </a:r>
          </a:p>
          <a:p>
            <a:r>
              <a:rPr lang="en-GB" sz="2000" dirty="0">
                <a:latin typeface="Arial Narrow" panose="020B0606020202030204" pitchFamily="34" charset="0"/>
              </a:rPr>
              <a:t>Ultra-Bajo consume hasta 20uA </a:t>
            </a:r>
            <a:r>
              <a:rPr lang="en-GB" sz="2000" dirty="0" err="1">
                <a:latin typeface="Arial Narrow" panose="020B0606020202030204" pitchFamily="34" charset="0"/>
              </a:rPr>
              <a:t>utilizando</a:t>
            </a:r>
            <a:r>
              <a:rPr lang="en-GB" sz="2000" dirty="0">
                <a:latin typeface="Arial Narrow" panose="020B0606020202030204" pitchFamily="34" charset="0"/>
              </a:rPr>
              <a:t> un </a:t>
            </a:r>
            <a:r>
              <a:rPr lang="en-GB" sz="2000" dirty="0" err="1">
                <a:latin typeface="Arial Narrow" panose="020B0606020202030204" pitchFamily="34" charset="0"/>
              </a:rPr>
              <a:t>reloj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externo</a:t>
            </a:r>
            <a:r>
              <a:rPr lang="en-GB" sz="2000">
                <a:latin typeface="Arial Narrow" panose="020B0606020202030204" pitchFamily="34" charset="0"/>
              </a:rPr>
              <a:t> por el pin 16</a:t>
            </a:r>
            <a:endParaRPr lang="en-GB" sz="20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1094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ESP8266: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NodeMCU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46DB79-625B-49A6-A054-A22869CD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47852"/>
            <a:ext cx="7565781" cy="323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¿Por que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usar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un Arduino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externo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para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controlar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el ESP,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cuando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este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tiene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un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microprocesador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mucho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más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potente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que el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propio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Arduino?</a:t>
            </a:r>
          </a:p>
          <a:p>
            <a:pPr marL="0" indent="0">
              <a:buNone/>
            </a:pPr>
            <a:r>
              <a:rPr lang="en-GB" sz="2000" dirty="0" err="1">
                <a:latin typeface="Arial Narrow" panose="020B0606020202030204" pitchFamily="34" charset="0"/>
              </a:rPr>
              <a:t>NodeMCU</a:t>
            </a:r>
            <a:r>
              <a:rPr lang="en-GB" sz="2000" dirty="0">
                <a:latin typeface="Arial Narrow" panose="020B0606020202030204" pitchFamily="34" charset="0"/>
              </a:rPr>
              <a:t> es una </a:t>
            </a:r>
            <a:r>
              <a:rPr lang="en-GB" sz="2000" dirty="0" err="1">
                <a:latin typeface="Arial Narrow" panose="020B0606020202030204" pitchFamily="34" charset="0"/>
              </a:rPr>
              <a:t>plataforma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abierta</a:t>
            </a:r>
            <a:r>
              <a:rPr lang="en-GB" sz="2000" dirty="0">
                <a:latin typeface="Arial Narrow" panose="020B0606020202030204" pitchFamily="34" charset="0"/>
              </a:rPr>
              <a:t> de IoT</a:t>
            </a:r>
            <a:r>
              <a:rPr lang="es-ES" sz="2000" dirty="0">
                <a:latin typeface="Arial Narrow" panose="020B0606020202030204" pitchFamily="34" charset="0"/>
              </a:rPr>
              <a:t>. Incluye:</a:t>
            </a:r>
            <a:endParaRPr lang="en-GB" sz="2000" dirty="0">
              <a:latin typeface="Arial Narrow" panose="020B0606020202030204" pitchFamily="34" charset="0"/>
            </a:endParaRPr>
          </a:p>
          <a:p>
            <a:pPr lvl="1"/>
            <a:r>
              <a:rPr lang="en-GB" sz="2000" dirty="0">
                <a:latin typeface="Arial Narrow" panose="020B0606020202030204" pitchFamily="34" charset="0"/>
              </a:rPr>
              <a:t>Un firmware que </a:t>
            </a:r>
            <a:r>
              <a:rPr lang="en-GB" sz="2000" dirty="0" err="1">
                <a:latin typeface="Arial Narrow" panose="020B0606020202030204" pitchFamily="34" charset="0"/>
              </a:rPr>
              <a:t>corre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sobre</a:t>
            </a:r>
            <a:r>
              <a:rPr lang="en-GB" sz="2000" dirty="0">
                <a:latin typeface="Arial Narrow" panose="020B0606020202030204" pitchFamily="34" charset="0"/>
              </a:rPr>
              <a:t> el ESP8266 </a:t>
            </a:r>
            <a:r>
              <a:rPr lang="en-GB" sz="2000" dirty="0" err="1">
                <a:latin typeface="Arial Narrow" panose="020B0606020202030204" pitchFamily="34" charset="0"/>
              </a:rPr>
              <a:t>basado</a:t>
            </a:r>
            <a:r>
              <a:rPr lang="en-GB" sz="2000" dirty="0">
                <a:latin typeface="Arial Narrow" panose="020B0606020202030204" pitchFamily="34" charset="0"/>
              </a:rPr>
              <a:t> </a:t>
            </a:r>
            <a:r>
              <a:rPr lang="en-GB" sz="2000" dirty="0" err="1">
                <a:latin typeface="Arial Narrow" panose="020B0606020202030204" pitchFamily="34" charset="0"/>
              </a:rPr>
              <a:t>en</a:t>
            </a:r>
            <a:r>
              <a:rPr lang="en-GB" sz="2000" dirty="0">
                <a:latin typeface="Arial Narrow" panose="020B0606020202030204" pitchFamily="34" charset="0"/>
              </a:rPr>
              <a:t> Lua</a:t>
            </a:r>
          </a:p>
          <a:p>
            <a:pPr lvl="1"/>
            <a:r>
              <a:rPr lang="es-ES" sz="2000" dirty="0">
                <a:latin typeface="Arial Narrow" panose="020B0606020202030204" pitchFamily="34" charset="0"/>
              </a:rPr>
              <a:t>Diferentes placas de desarrollo</a:t>
            </a:r>
            <a:endParaRPr lang="en-GB" sz="28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A2910-6008-46C1-AFC8-03DEEF71A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998" y="3415569"/>
            <a:ext cx="3456728" cy="2303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366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ESP8266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46DB79-625B-49A6-A054-A22869CD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2"/>
            <a:ext cx="7064056" cy="4438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modo de </a:t>
            </a:r>
            <a:r>
              <a:rPr lang="en-GB" sz="2400" dirty="0" err="1"/>
              <a:t>introducción</a:t>
            </a:r>
            <a:r>
              <a:rPr lang="en-GB" sz="2400" dirty="0"/>
              <a:t> al ESP8266 </a:t>
            </a:r>
            <a:r>
              <a:rPr lang="en-GB" sz="2400" dirty="0" err="1"/>
              <a:t>vamos</a:t>
            </a:r>
            <a:r>
              <a:rPr lang="en-GB" sz="2400" dirty="0"/>
              <a:t> a </a:t>
            </a:r>
            <a:r>
              <a:rPr lang="en-GB" sz="2400" dirty="0" err="1"/>
              <a:t>utilizar</a:t>
            </a:r>
            <a:r>
              <a:rPr lang="en-GB" sz="2400" dirty="0"/>
              <a:t> el modulo ESP-01.</a:t>
            </a:r>
          </a:p>
          <a:p>
            <a:endParaRPr lang="en-GB" sz="24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2400" dirty="0"/>
              <a:t>Es el modulo </a:t>
            </a:r>
            <a:r>
              <a:rPr lang="en-GB" sz="2400" dirty="0" err="1"/>
              <a:t>más</a:t>
            </a:r>
            <a:r>
              <a:rPr lang="en-GB" sz="2400" dirty="0"/>
              <a:t> </a:t>
            </a:r>
            <a:r>
              <a:rPr lang="en-GB" sz="2400" dirty="0" err="1"/>
              <a:t>sencillo</a:t>
            </a:r>
            <a:r>
              <a:rPr lang="en-GB" sz="2400" dirty="0"/>
              <a:t> y </a:t>
            </a:r>
            <a:r>
              <a:rPr lang="en-GB" sz="2400" dirty="0" err="1"/>
              <a:t>barato</a:t>
            </a:r>
            <a:r>
              <a:rPr lang="en-GB" sz="2400" dirty="0"/>
              <a:t>.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2400" dirty="0"/>
              <a:t>Perfecto para </a:t>
            </a:r>
            <a:r>
              <a:rPr lang="en-GB" sz="2400" dirty="0" err="1"/>
              <a:t>introducirse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el </a:t>
            </a:r>
            <a:r>
              <a:rPr lang="en-GB" sz="2400" dirty="0" err="1"/>
              <a:t>mundo</a:t>
            </a:r>
            <a:r>
              <a:rPr lang="en-GB" sz="2400" dirty="0"/>
              <a:t> de ESP8266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GB" sz="2400" dirty="0" err="1"/>
              <a:t>Está</a:t>
            </a:r>
            <a:r>
              <a:rPr lang="en-GB" sz="2400" dirty="0"/>
              <a:t> </a:t>
            </a:r>
            <a:r>
              <a:rPr lang="en-GB" sz="2400" dirty="0" err="1"/>
              <a:t>limitado</a:t>
            </a:r>
            <a:r>
              <a:rPr lang="en-GB" sz="2400" dirty="0"/>
              <a:t> el </a:t>
            </a:r>
            <a:r>
              <a:rPr lang="en-GB" sz="2400" dirty="0" err="1"/>
              <a:t>número</a:t>
            </a:r>
            <a:r>
              <a:rPr lang="en-GB" sz="2400" dirty="0"/>
              <a:t> de </a:t>
            </a:r>
            <a:r>
              <a:rPr lang="en-GB" sz="2400" dirty="0" err="1"/>
              <a:t>salidas</a:t>
            </a:r>
            <a:r>
              <a:rPr lang="en-GB" sz="2400" dirty="0"/>
              <a:t>, y por lo tanto sus </a:t>
            </a:r>
            <a:r>
              <a:rPr lang="en-GB" sz="2400" dirty="0" err="1"/>
              <a:t>aplicaciones</a:t>
            </a:r>
            <a:r>
              <a:rPr lang="en-GB" sz="2400" dirty="0"/>
              <a:t>.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nuestro</a:t>
            </a:r>
            <a:r>
              <a:rPr lang="en-GB" sz="2400" dirty="0"/>
              <a:t> </a:t>
            </a:r>
            <a:r>
              <a:rPr lang="en-GB" sz="2400" dirty="0" err="1"/>
              <a:t>caso</a:t>
            </a:r>
            <a:r>
              <a:rPr lang="en-GB" sz="2400" dirty="0"/>
              <a:t> </a:t>
            </a:r>
            <a:r>
              <a:rPr lang="en-GB" sz="2400" dirty="0" err="1"/>
              <a:t>programaremos</a:t>
            </a:r>
            <a:r>
              <a:rPr lang="en-GB" sz="2400" dirty="0"/>
              <a:t> el Arduino, y </a:t>
            </a:r>
            <a:r>
              <a:rPr lang="en-GB" sz="2400" dirty="0" err="1"/>
              <a:t>este</a:t>
            </a:r>
            <a:r>
              <a:rPr lang="en-GB" sz="2400" dirty="0"/>
              <a:t> le </a:t>
            </a:r>
            <a:r>
              <a:rPr lang="en-GB" sz="2400" dirty="0" err="1"/>
              <a:t>mandará</a:t>
            </a:r>
            <a:r>
              <a:rPr lang="en-GB" sz="2400" dirty="0"/>
              <a:t> commandos al ESP8266.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039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Conectar ESP8266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65DF815-C03C-49AF-9FF1-E56463B55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18" y="2197737"/>
            <a:ext cx="6035563" cy="3607113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5B0A60-2C80-4697-B2A9-DCB8A04A5ABC}"/>
              </a:ext>
            </a:extLst>
          </p:cNvPr>
          <p:cNvSpPr txBox="1"/>
          <p:nvPr/>
        </p:nvSpPr>
        <p:spPr>
          <a:xfrm>
            <a:off x="755009" y="2457973"/>
            <a:ext cx="838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 panose="020B0606020202030204" pitchFamily="34" charset="0"/>
              </a:rPr>
              <a:t>Arduino</a:t>
            </a:r>
          </a:p>
          <a:p>
            <a:r>
              <a:rPr lang="es-ES" dirty="0">
                <a:latin typeface="Arial Narrow" panose="020B0606020202030204" pitchFamily="34" charset="0"/>
              </a:rPr>
              <a:t>TX: 11</a:t>
            </a:r>
          </a:p>
          <a:p>
            <a:r>
              <a:rPr lang="es-ES" dirty="0">
                <a:latin typeface="Arial Narrow" panose="020B0606020202030204" pitchFamily="34" charset="0"/>
              </a:rPr>
              <a:t>RX: 10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42E364-1F44-4B41-B51B-D4B292784AAB}"/>
              </a:ext>
            </a:extLst>
          </p:cNvPr>
          <p:cNvSpPr txBox="1"/>
          <p:nvPr/>
        </p:nvSpPr>
        <p:spPr>
          <a:xfrm>
            <a:off x="4093828" y="206561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TX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89E3F1-47D0-4299-9626-A841A8EF40EE}"/>
              </a:ext>
            </a:extLst>
          </p:cNvPr>
          <p:cNvSpPr txBox="1"/>
          <p:nvPr/>
        </p:nvSpPr>
        <p:spPr>
          <a:xfrm>
            <a:off x="4085438" y="262520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RX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8CB62AE-CCF7-4993-BD4B-826BF39F943B}"/>
              </a:ext>
            </a:extLst>
          </p:cNvPr>
          <p:cNvSpPr txBox="1"/>
          <p:nvPr/>
        </p:nvSpPr>
        <p:spPr>
          <a:xfrm>
            <a:off x="7589781" y="337002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Arial Narrow" panose="020B0606020202030204" pitchFamily="34" charset="0"/>
              </a:rPr>
              <a:t>+3.3V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D446227-9826-4CC8-B9AA-9A64BC9A2508}"/>
              </a:ext>
            </a:extLst>
          </p:cNvPr>
          <p:cNvSpPr txBox="1"/>
          <p:nvPr/>
        </p:nvSpPr>
        <p:spPr>
          <a:xfrm>
            <a:off x="7671534" y="318535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 panose="020B0606020202030204" pitchFamily="34" charset="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32735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Bus I2C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2C02CC1-5B69-4BE1-B321-BD8EE2AA8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61446"/>
            <a:ext cx="7886700" cy="2903079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FDE4EA-27B6-46B7-B534-7CC924358C41}"/>
              </a:ext>
            </a:extLst>
          </p:cNvPr>
          <p:cNvSpPr txBox="1"/>
          <p:nvPr/>
        </p:nvSpPr>
        <p:spPr>
          <a:xfrm>
            <a:off x="6517307" y="604695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Addr</a:t>
            </a:r>
            <a:r>
              <a:rPr lang="es-ES" dirty="0"/>
              <a:t>=0x27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ED874B-BD16-4114-A925-22EA5BFABCF3}"/>
              </a:ext>
            </a:extLst>
          </p:cNvPr>
          <p:cNvSpPr txBox="1"/>
          <p:nvPr/>
        </p:nvSpPr>
        <p:spPr>
          <a:xfrm>
            <a:off x="5250568" y="604695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Addr</a:t>
            </a:r>
            <a:r>
              <a:rPr lang="es-ES" dirty="0"/>
              <a:t>=0x3E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B3A8CDC-CAD1-49E7-A50C-6DD4A945F3BF}"/>
              </a:ext>
            </a:extLst>
          </p:cNvPr>
          <p:cNvSpPr txBox="1"/>
          <p:nvPr/>
        </p:nvSpPr>
        <p:spPr>
          <a:xfrm>
            <a:off x="3867784" y="604695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Addr</a:t>
            </a:r>
            <a:r>
              <a:rPr lang="es-ES" dirty="0"/>
              <a:t>=0x2C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6B5A8F-A597-4CFA-B71D-60F14D2636FC}"/>
              </a:ext>
            </a:extLst>
          </p:cNvPr>
          <p:cNvSpPr txBox="1"/>
          <p:nvPr/>
        </p:nvSpPr>
        <p:spPr>
          <a:xfrm>
            <a:off x="1086266" y="1491740"/>
            <a:ext cx="7274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 panose="020B0606020202030204" pitchFamily="34" charset="0"/>
              </a:rPr>
              <a:t>Es un bus serie , síncrono, multi-maestro, multi-esclavo, enrutamiento por paquetes.</a:t>
            </a:r>
          </a:p>
          <a:p>
            <a:endParaRPr lang="es-ES" dirty="0">
              <a:latin typeface="Arial Narrow" panose="020B0606020202030204" pitchFamily="34" charset="0"/>
            </a:endParaRPr>
          </a:p>
          <a:p>
            <a:r>
              <a:rPr lang="es-ES" dirty="0">
                <a:latin typeface="Arial Narrow" panose="020B0606020202030204" pitchFamily="34" charset="0"/>
              </a:rPr>
              <a:t>Nodo maestro </a:t>
            </a:r>
            <a:r>
              <a:rPr lang="es-ES" dirty="0">
                <a:latin typeface="Arial Narrow" panose="020B0606020202030204" pitchFamily="34" charset="0"/>
                <a:sym typeface="Wingdings" panose="05000000000000000000" pitchFamily="2" charset="2"/>
              </a:rPr>
              <a:t> Genera la señal de reloj e inicia la comunicación con los esclavos.</a:t>
            </a:r>
          </a:p>
          <a:p>
            <a:r>
              <a:rPr lang="es-ES" dirty="0">
                <a:latin typeface="Arial Narrow" panose="020B0606020202030204" pitchFamily="34" charset="0"/>
                <a:sym typeface="Wingdings" panose="05000000000000000000" pitchFamily="2" charset="2"/>
              </a:rPr>
              <a:t>Nodo esclavo  Recibe el reloj y responde cuando el maestro se dirige a él.</a:t>
            </a:r>
            <a:endParaRPr lang="es-E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5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Comandos AT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46D032-D271-4B40-90B1-D825131D3C28}"/>
              </a:ext>
            </a:extLst>
          </p:cNvPr>
          <p:cNvSpPr txBox="1">
            <a:spLocks/>
          </p:cNvSpPr>
          <p:nvPr/>
        </p:nvSpPr>
        <p:spPr>
          <a:xfrm>
            <a:off x="503998" y="1769040"/>
            <a:ext cx="4956025" cy="4384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s-ES" dirty="0">
                <a:latin typeface="Arial Narrow" pitchFamily="34"/>
              </a:rPr>
              <a:t>Utiliza comandos de estilo Hayes (comandos AT)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s-ES" dirty="0">
                <a:latin typeface="Arial Narrow" pitchFamily="34"/>
                <a:ea typeface="Microsoft YaHei" pitchFamily="2"/>
                <a:cs typeface="Mangal" pitchFamily="2"/>
              </a:rPr>
              <a:t>AT+CWJAP_CUR</a:t>
            </a:r>
          </a:p>
          <a:p>
            <a:pPr>
              <a:buSzPct val="45000"/>
              <a:buFont typeface="StarSymbol"/>
              <a:buChar char="●"/>
            </a:pPr>
            <a:r>
              <a:rPr lang="es-ES" dirty="0">
                <a:latin typeface="Arial Narrow" pitchFamily="34"/>
              </a:rPr>
              <a:t>Existen librerías para Arduino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s-ES" sz="2800" dirty="0">
                <a:latin typeface="Arial Narrow" pitchFamily="34"/>
                <a:ea typeface="Microsoft YaHei" pitchFamily="2"/>
                <a:cs typeface="Mangal" pitchFamily="2"/>
              </a:rPr>
              <a:t>… pero no las vamos a usar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71351-6E1C-4228-BE70-4ED3601451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74624" y="2837820"/>
            <a:ext cx="3340726" cy="18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Comandos AT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21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D18C-6027-42FE-984B-AC09F0B96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5935"/>
            <a:ext cx="3477358" cy="3301879"/>
          </a:xfrm>
        </p:spPr>
        <p:txBody>
          <a:bodyPr>
            <a:normAutofit/>
          </a:bodyPr>
          <a:lstStyle/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AT+RST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AT+CWMODE_CUR (y _DEF)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AT+CWJAP_CUR (y _DEF)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CE0112-8596-4D8C-8B30-BEA0C5893280}"/>
              </a:ext>
            </a:extLst>
          </p:cNvPr>
          <p:cNvSpPr txBox="1">
            <a:spLocks/>
          </p:cNvSpPr>
          <p:nvPr/>
        </p:nvSpPr>
        <p:spPr>
          <a:xfrm>
            <a:off x="4350727" y="2625936"/>
            <a:ext cx="3477358" cy="3301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AT+CWSAP_CUR (y _DEF)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AT+CIPSERVER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AT+CIPSTART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AT+CIPSEND</a:t>
            </a:r>
          </a:p>
          <a:p>
            <a:pPr hangingPunct="0">
              <a:spcBef>
                <a:spcPts val="0"/>
              </a:spcBef>
              <a:spcAft>
                <a:spcPts val="1285"/>
              </a:spcAft>
              <a:buSzPct val="75000"/>
              <a:buFont typeface="StarSymbol"/>
              <a:buChar char="–"/>
            </a:pPr>
            <a:r>
              <a:rPr lang="es-ES" sz="2300" dirty="0">
                <a:latin typeface="Arial Narrow" pitchFamily="34"/>
                <a:ea typeface="Microsoft YaHei" pitchFamily="2"/>
                <a:cs typeface="Mangal" pitchFamily="2"/>
              </a:rPr>
              <a:t>AT+CIPCLOSE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43AD-341D-4B12-B1D6-2918DE3480B7}"/>
              </a:ext>
            </a:extLst>
          </p:cNvPr>
          <p:cNvSpPr txBox="1"/>
          <p:nvPr/>
        </p:nvSpPr>
        <p:spPr>
          <a:xfrm>
            <a:off x="628650" y="1690689"/>
            <a:ext cx="71994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s-ES" sz="2000" dirty="0">
                <a:latin typeface="Arial Narrow" pitchFamily="34"/>
              </a:rPr>
              <a:t>Hay alrededor de 100</a:t>
            </a:r>
          </a:p>
          <a:p>
            <a:pPr lvl="0">
              <a:buSzPct val="45000"/>
              <a:buFont typeface="StarSymbol"/>
              <a:buChar char="●"/>
            </a:pPr>
            <a:r>
              <a:rPr lang="es-ES" sz="2000" dirty="0">
                <a:latin typeface="Arial Narrow" pitchFamily="34"/>
              </a:rPr>
              <a:t>Los más básicos que usaremos son: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85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Construye tu mota: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DweetMote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143CD7-DEE3-49B3-B263-CFF102A507A5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7566481" cy="2091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s-ES" dirty="0">
                <a:latin typeface="Arial Narrow" pitchFamily="34"/>
              </a:rPr>
              <a:t>Arduino Mote</a:t>
            </a:r>
          </a:p>
          <a:p>
            <a:pPr>
              <a:buSzPct val="45000"/>
              <a:buFont typeface="StarSymbol"/>
              <a:buChar char="●"/>
            </a:pPr>
            <a:r>
              <a:rPr lang="es-ES" dirty="0" err="1">
                <a:latin typeface="Arial Narrow" pitchFamily="34"/>
              </a:rPr>
              <a:t>Dweet</a:t>
            </a:r>
            <a:endParaRPr lang="es-ES" dirty="0">
              <a:latin typeface="Arial Narrow" pitchFamily="34"/>
            </a:endParaRPr>
          </a:p>
          <a:p>
            <a:pPr>
              <a:buSzPct val="45000"/>
              <a:buFont typeface="StarSymbol"/>
              <a:buChar char="●"/>
            </a:pPr>
            <a:r>
              <a:rPr lang="es-ES" dirty="0" err="1">
                <a:latin typeface="Arial Narrow" pitchFamily="34"/>
              </a:rPr>
              <a:t>Freeboard</a:t>
            </a:r>
            <a:endParaRPr lang="es-ES" dirty="0">
              <a:latin typeface="Arial Narrow" pitchFamily="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3FE215-6526-4C5F-9808-FAB67094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1160" y="4062695"/>
            <a:ext cx="6061680" cy="20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Construye tu mota: Servidor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23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7A474E-7ACA-4437-89E4-99993CEAAC5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s-ES">
                <a:latin typeface="Arial Narrow" pitchFamily="34"/>
              </a:rPr>
              <a:t>FALTA COMPLETAR ESTA PRÁCTICA</a:t>
            </a:r>
          </a:p>
          <a:p>
            <a:pPr>
              <a:buSzPct val="45000"/>
              <a:buFont typeface="StarSymbol"/>
              <a:buChar char="●"/>
            </a:pPr>
            <a:r>
              <a:rPr lang="es-ES">
                <a:latin typeface="Arial Narrow" pitchFamily="34"/>
              </a:rPr>
              <a:t>Mote</a:t>
            </a:r>
          </a:p>
          <a:p>
            <a:pPr>
              <a:buSzPct val="45000"/>
              <a:buFont typeface="StarSymbol"/>
              <a:buChar char="●"/>
            </a:pPr>
            <a:r>
              <a:rPr lang="es-ES">
                <a:latin typeface="Arial Narrow" pitchFamily="34"/>
              </a:rPr>
              <a:t>Navegador</a:t>
            </a:r>
            <a:endParaRPr lang="es-ES" dirty="0">
              <a:latin typeface="Arial Narrow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1258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3ECD66-6C2B-46C1-A5C3-0A670FDE3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49" y="2005013"/>
            <a:ext cx="6488500" cy="4351338"/>
          </a:xfr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Conectar LCD 16x2 I2C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F9B6D87-6F00-46A2-872F-97A85DF6AFC4}"/>
              </a:ext>
            </a:extLst>
          </p:cNvPr>
          <p:cNvSpPr txBox="1"/>
          <p:nvPr/>
        </p:nvSpPr>
        <p:spPr>
          <a:xfrm>
            <a:off x="3917659" y="132135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SCL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E5C752-0C01-4B1C-BA70-AFB39BF39F3D}"/>
              </a:ext>
            </a:extLst>
          </p:cNvPr>
          <p:cNvSpPr txBox="1"/>
          <p:nvPr/>
        </p:nvSpPr>
        <p:spPr>
          <a:xfrm>
            <a:off x="4250701" y="155421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92210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LCD: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Hello</a:t>
            </a:r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Arial Narrow" panose="020B0606020202030204" pitchFamily="34" charset="0"/>
              </a:rPr>
              <a:t>World</a:t>
            </a:r>
            <a:endParaRPr lang="es-ES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FA60A8-DE4F-4F25-83CE-1F0AA6CCE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831320"/>
            <a:ext cx="7886700" cy="23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8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LCD: Imprimir datos puerto serie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81F1D-1A77-4A57-8EC5-5AFAAB7C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64" y="4084124"/>
            <a:ext cx="3524250" cy="67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AC483-2233-4044-80C3-2E704E141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2" y="3113732"/>
            <a:ext cx="2581275" cy="25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AFFCED-B199-4CD9-8ECE-1FFFE686C196}"/>
              </a:ext>
            </a:extLst>
          </p:cNvPr>
          <p:cNvSpPr txBox="1"/>
          <p:nvPr/>
        </p:nvSpPr>
        <p:spPr>
          <a:xfrm>
            <a:off x="626452" y="3438712"/>
            <a:ext cx="547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Devuelve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número</a:t>
            </a:r>
            <a:r>
              <a:rPr lang="en-GB" dirty="0">
                <a:latin typeface="Arial Narrow" panose="020B0606020202030204" pitchFamily="34" charset="0"/>
              </a:rPr>
              <a:t> de bytes </a:t>
            </a:r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el buffer de RX del Puerto Serial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0FF3E2-871F-4EFB-B8A9-8F2A9F598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52" y="1966769"/>
            <a:ext cx="2914650" cy="447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8B4998-3208-42AE-9389-4263460FB3AC}"/>
              </a:ext>
            </a:extLst>
          </p:cNvPr>
          <p:cNvSpPr txBox="1"/>
          <p:nvPr/>
        </p:nvSpPr>
        <p:spPr>
          <a:xfrm>
            <a:off x="626452" y="2403906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Inicializa</a:t>
            </a:r>
            <a:r>
              <a:rPr lang="en-GB" dirty="0">
                <a:latin typeface="Arial Narrow" panose="020B0606020202030204" pitchFamily="34" charset="0"/>
              </a:rPr>
              <a:t> el Puerto </a:t>
            </a:r>
            <a:r>
              <a:rPr lang="en-GB" dirty="0" err="1">
                <a:latin typeface="Arial Narrow" panose="020B0606020202030204" pitchFamily="34" charset="0"/>
              </a:rPr>
              <a:t>serie</a:t>
            </a:r>
            <a:r>
              <a:rPr lang="en-GB" dirty="0">
                <a:latin typeface="Arial Narrow" panose="020B0606020202030204" pitchFamily="34" charset="0"/>
              </a:rPr>
              <a:t> hardware con una </a:t>
            </a:r>
            <a:r>
              <a:rPr lang="en-GB" dirty="0" err="1">
                <a:latin typeface="Arial Narrow" panose="020B0606020202030204" pitchFamily="34" charset="0"/>
              </a:rPr>
              <a:t>velocidad</a:t>
            </a:r>
            <a:r>
              <a:rPr lang="en-GB" dirty="0">
                <a:latin typeface="Arial Narrow" panose="020B0606020202030204" pitchFamily="34" charset="0"/>
              </a:rPr>
              <a:t> de 9600 bits/seg</a:t>
            </a:r>
          </a:p>
        </p:txBody>
      </p:sp>
    </p:spTree>
    <p:extLst>
      <p:ext uri="{BB962C8B-B14F-4D97-AF65-F5344CB8AC3E}">
        <p14:creationId xmlns:p14="http://schemas.microsoft.com/office/powerpoint/2010/main" val="186844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LCD: Desplazar por la pantalla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5317F5-6B3B-4A98-893F-726C33F07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450550"/>
            <a:ext cx="48387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AE687-CA65-48FE-877B-B7AD1F4F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529498"/>
            <a:ext cx="4857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LCD: Crear caracteres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DADEA-B1EB-4594-AA6B-A78FBB7C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68822"/>
            <a:ext cx="6791325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58EEBB-E49D-4F6A-B584-89C3428F8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3332745"/>
            <a:ext cx="9096375" cy="447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0C4261-EBF0-4845-9187-0E3642D7E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76" y="4244473"/>
            <a:ext cx="80391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Temporizadores: Timer1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C8C91A-6B46-4115-9804-C4C557BA3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4" y="2361502"/>
            <a:ext cx="6096851" cy="1247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F0941-F84F-46DF-AFCB-33C11099D90B}"/>
              </a:ext>
            </a:extLst>
          </p:cNvPr>
          <p:cNvSpPr txBox="1"/>
          <p:nvPr/>
        </p:nvSpPr>
        <p:spPr>
          <a:xfrm flipH="1">
            <a:off x="628650" y="1733452"/>
            <a:ext cx="799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Contador de 16 bit</a:t>
            </a:r>
          </a:p>
          <a:p>
            <a:r>
              <a:rPr lang="en-GB" dirty="0" err="1">
                <a:latin typeface="Arial Narrow" panose="020B0606020202030204" pitchFamily="34" charset="0"/>
              </a:rPr>
              <a:t>Modos</a:t>
            </a:r>
            <a:r>
              <a:rPr lang="en-GB" dirty="0">
                <a:latin typeface="Arial Narrow" panose="020B0606020202030204" pitchFamily="34" charset="0"/>
              </a:rPr>
              <a:t>: </a:t>
            </a:r>
            <a:r>
              <a:rPr lang="en-GB" dirty="0" err="1">
                <a:latin typeface="Arial Narrow" panose="020B0606020202030204" pitchFamily="34" charset="0"/>
              </a:rPr>
              <a:t>Cuenta</a:t>
            </a:r>
            <a:r>
              <a:rPr lang="en-GB" dirty="0">
                <a:latin typeface="Arial Narrow" panose="020B0606020202030204" pitchFamily="34" charset="0"/>
              </a:rPr>
              <a:t>, Overflow, </a:t>
            </a:r>
            <a:r>
              <a:rPr lang="en-GB" dirty="0" err="1">
                <a:latin typeface="Arial Narrow" panose="020B0606020202030204" pitchFamily="34" charset="0"/>
              </a:rPr>
              <a:t>captura-comparación</a:t>
            </a:r>
            <a:r>
              <a:rPr lang="en-GB" dirty="0">
                <a:latin typeface="Arial Narrow" panose="020B0606020202030204" pitchFamily="34" charset="0"/>
              </a:rPr>
              <a:t>, </a:t>
            </a:r>
            <a:r>
              <a:rPr lang="en-GB" dirty="0" err="1">
                <a:latin typeface="Arial Narrow" panose="020B0606020202030204" pitchFamily="34" charset="0"/>
              </a:rPr>
              <a:t>generador</a:t>
            </a:r>
            <a:r>
              <a:rPr lang="en-GB" dirty="0">
                <a:latin typeface="Arial Narrow" panose="020B0606020202030204" pitchFamily="34" charset="0"/>
              </a:rPr>
              <a:t> de PWM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F062A-62D7-4213-879E-0058ADD4BB0E}"/>
              </a:ext>
            </a:extLst>
          </p:cNvPr>
          <p:cNvSpPr txBox="1"/>
          <p:nvPr/>
        </p:nvSpPr>
        <p:spPr>
          <a:xfrm>
            <a:off x="628649" y="3839266"/>
            <a:ext cx="7886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Modo Overflow: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El </a:t>
            </a:r>
            <a:r>
              <a:rPr lang="en-GB" dirty="0" err="1">
                <a:latin typeface="Arial Narrow" panose="020B0606020202030204" pitchFamily="34" charset="0"/>
              </a:rPr>
              <a:t>registro</a:t>
            </a:r>
            <a:r>
              <a:rPr lang="en-GB" dirty="0">
                <a:latin typeface="Arial Narrow" panose="020B0606020202030204" pitchFamily="34" charset="0"/>
              </a:rPr>
              <a:t> Contador TCNT1 </a:t>
            </a:r>
            <a:r>
              <a:rPr lang="en-GB" dirty="0" err="1">
                <a:latin typeface="Arial Narrow" panose="020B0606020202030204" pitchFamily="34" charset="0"/>
              </a:rPr>
              <a:t>cuenta</a:t>
            </a:r>
            <a:r>
              <a:rPr lang="en-GB" dirty="0">
                <a:latin typeface="Arial Narrow" panose="020B0606020202030204" pitchFamily="34" charset="0"/>
              </a:rPr>
              <a:t> de 0 a 65536.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 Narrow" panose="020B0606020202030204" pitchFamily="34" charset="0"/>
              </a:rPr>
              <a:t>Cuando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llega</a:t>
            </a:r>
            <a:r>
              <a:rPr lang="en-GB" dirty="0">
                <a:latin typeface="Arial Narrow" panose="020B0606020202030204" pitchFamily="34" charset="0"/>
              </a:rPr>
              <a:t> al </a:t>
            </a:r>
            <a:r>
              <a:rPr lang="en-GB" dirty="0" err="1">
                <a:latin typeface="Arial Narrow" panose="020B0606020202030204" pitchFamily="34" charset="0"/>
              </a:rPr>
              <a:t>máximo</a:t>
            </a:r>
            <a:r>
              <a:rPr lang="en-GB" dirty="0">
                <a:latin typeface="Arial Narrow" panose="020B0606020202030204" pitchFamily="34" charset="0"/>
              </a:rPr>
              <a:t> el flag TOV1 del </a:t>
            </a:r>
            <a:r>
              <a:rPr lang="en-GB" dirty="0" err="1">
                <a:latin typeface="Arial Narrow" panose="020B0606020202030204" pitchFamily="34" charset="0"/>
              </a:rPr>
              <a:t>registro</a:t>
            </a:r>
            <a:r>
              <a:rPr lang="en-GB" dirty="0">
                <a:latin typeface="Arial Narrow" panose="020B0606020202030204" pitchFamily="34" charset="0"/>
              </a:rPr>
              <a:t> TIFR se pone a ‘1’ y TCNT1 es </a:t>
            </a:r>
            <a:r>
              <a:rPr lang="en-GB" dirty="0" err="1">
                <a:latin typeface="Arial Narrow" panose="020B0606020202030204" pitchFamily="34" charset="0"/>
              </a:rPr>
              <a:t>puesto</a:t>
            </a:r>
            <a:r>
              <a:rPr lang="en-GB" dirty="0">
                <a:latin typeface="Arial Narrow" panose="020B0606020202030204" pitchFamily="34" charset="0"/>
              </a:rPr>
              <a:t> a 0 </a:t>
            </a:r>
            <a:r>
              <a:rPr lang="en-GB" dirty="0" err="1">
                <a:latin typeface="Arial Narrow" panose="020B0606020202030204" pitchFamily="34" charset="0"/>
              </a:rPr>
              <a:t>automáticamente</a:t>
            </a:r>
            <a:r>
              <a:rPr lang="en-GB" dirty="0">
                <a:latin typeface="Arial Narrow" panose="020B0606020202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B2640-FA49-48F8-B552-78EE68A87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3" y="5152835"/>
            <a:ext cx="6096851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5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56ABD8B-1935-4F23-8D69-DA010132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70C0"/>
                </a:solidFill>
                <a:latin typeface="Arial Narrow" panose="020B0606020202030204" pitchFamily="34" charset="0"/>
              </a:rPr>
              <a:t>Temporizadores: Timer1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AB0210-FBAD-47A7-8088-8AAE1C69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148F7-5CFB-44BB-80A0-A32C1C452696}" type="slidenum">
              <a:rPr lang="es-ES" smtClean="0"/>
              <a:t>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13A2-C63B-4D82-9B6D-680AF35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706" y="186993"/>
            <a:ext cx="935370" cy="935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F0941-F84F-46DF-AFCB-33C11099D90B}"/>
              </a:ext>
            </a:extLst>
          </p:cNvPr>
          <p:cNvSpPr txBox="1"/>
          <p:nvPr/>
        </p:nvSpPr>
        <p:spPr>
          <a:xfrm flipH="1">
            <a:off x="628650" y="1733452"/>
            <a:ext cx="79994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Arial Narrow" panose="020B0606020202030204" pitchFamily="34" charset="0"/>
              </a:rPr>
              <a:t>¡</a:t>
            </a:r>
            <a:r>
              <a:rPr lang="en-GB" sz="3200" dirty="0" err="1">
                <a:solidFill>
                  <a:srgbClr val="FF0000"/>
                </a:solidFill>
                <a:latin typeface="Arial Narrow" panose="020B0606020202030204" pitchFamily="34" charset="0"/>
              </a:rPr>
              <a:t>Problema</a:t>
            </a:r>
            <a:r>
              <a:rPr lang="en-GB" sz="3200" dirty="0">
                <a:solidFill>
                  <a:srgbClr val="FF0000"/>
                </a:solidFill>
                <a:latin typeface="Arial Narrow" panose="020B0606020202030204" pitchFamily="34" charset="0"/>
              </a:rPr>
              <a:t>!</a:t>
            </a:r>
          </a:p>
          <a:p>
            <a:r>
              <a:rPr lang="en-GB" dirty="0">
                <a:latin typeface="Arial Narrow" panose="020B0606020202030204" pitchFamily="34" charset="0"/>
              </a:rPr>
              <a:t>La </a:t>
            </a:r>
            <a:r>
              <a:rPr lang="en-GB" dirty="0" err="1">
                <a:latin typeface="Arial Narrow" panose="020B0606020202030204" pitchFamily="34" charset="0"/>
              </a:rPr>
              <a:t>cuenta</a:t>
            </a:r>
            <a:r>
              <a:rPr lang="en-GB" dirty="0">
                <a:latin typeface="Arial Narrow" panose="020B0606020202030204" pitchFamily="34" charset="0"/>
              </a:rPr>
              <a:t> se </a:t>
            </a:r>
            <a:r>
              <a:rPr lang="en-GB" dirty="0" err="1">
                <a:latin typeface="Arial Narrow" panose="020B0606020202030204" pitchFamily="34" charset="0"/>
              </a:rPr>
              <a:t>incrementa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1 por </a:t>
            </a:r>
            <a:r>
              <a:rPr lang="en-GB" dirty="0" err="1">
                <a:latin typeface="Arial Narrow" panose="020B0606020202030204" pitchFamily="34" charset="0"/>
              </a:rPr>
              <a:t>cada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flanco</a:t>
            </a:r>
            <a:r>
              <a:rPr lang="en-GB" dirty="0">
                <a:latin typeface="Arial Narrow" panose="020B0606020202030204" pitchFamily="34" charset="0"/>
              </a:rPr>
              <a:t> de </a:t>
            </a:r>
            <a:r>
              <a:rPr lang="en-GB" dirty="0" err="1">
                <a:latin typeface="Arial Narrow" panose="020B0606020202030204" pitchFamily="34" charset="0"/>
              </a:rPr>
              <a:t>reloj</a:t>
            </a:r>
            <a:r>
              <a:rPr lang="en-GB" dirty="0">
                <a:latin typeface="Arial Narrow" panose="020B0606020202030204" pitchFamily="34" charset="0"/>
              </a:rPr>
              <a:t> del Sistema. Con un </a:t>
            </a:r>
            <a:r>
              <a:rPr lang="en-GB" dirty="0" err="1">
                <a:latin typeface="Arial Narrow" panose="020B0606020202030204" pitchFamily="34" charset="0"/>
              </a:rPr>
              <a:t>reloj</a:t>
            </a:r>
            <a:r>
              <a:rPr lang="en-GB" dirty="0">
                <a:latin typeface="Arial Narrow" panose="020B0606020202030204" pitchFamily="34" charset="0"/>
              </a:rPr>
              <a:t> de 16MHz </a:t>
            </a:r>
            <a:r>
              <a:rPr lang="en-GB" dirty="0" err="1">
                <a:latin typeface="Arial Narrow" panose="020B0606020202030204" pitchFamily="34" charset="0"/>
              </a:rPr>
              <a:t>como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nuestro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caso</a:t>
            </a:r>
            <a:r>
              <a:rPr lang="en-GB" dirty="0">
                <a:latin typeface="Arial Narrow" panose="020B0606020202030204" pitchFamily="34" charset="0"/>
              </a:rPr>
              <a:t>, </a:t>
            </a:r>
            <a:r>
              <a:rPr lang="en-GB" dirty="0" err="1">
                <a:latin typeface="Arial Narrow" panose="020B0606020202030204" pitchFamily="34" charset="0"/>
              </a:rPr>
              <a:t>él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máximo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tiempo</a:t>
            </a:r>
            <a:r>
              <a:rPr lang="en-GB" dirty="0">
                <a:latin typeface="Arial Narrow" panose="020B0606020202030204" pitchFamily="34" charset="0"/>
              </a:rPr>
              <a:t> possible 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F062A-62D7-4213-879E-0058ADD4BB0E}"/>
              </a:ext>
            </a:extLst>
          </p:cNvPr>
          <p:cNvSpPr txBox="1"/>
          <p:nvPr/>
        </p:nvSpPr>
        <p:spPr>
          <a:xfrm>
            <a:off x="628649" y="3839266"/>
            <a:ext cx="788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el </a:t>
            </a:r>
            <a:r>
              <a:rPr lang="en-GB" dirty="0" err="1">
                <a:latin typeface="Arial Narrow" panose="020B0606020202030204" pitchFamily="34" charset="0"/>
              </a:rPr>
              <a:t>mundo</a:t>
            </a:r>
            <a:r>
              <a:rPr lang="en-GB" dirty="0">
                <a:latin typeface="Arial Narrow" panose="020B0606020202030204" pitchFamily="34" charset="0"/>
              </a:rPr>
              <a:t> real es </a:t>
            </a:r>
            <a:r>
              <a:rPr lang="en-GB" dirty="0" err="1">
                <a:latin typeface="Arial Narrow" panose="020B0606020202030204" pitchFamily="34" charset="0"/>
              </a:rPr>
              <a:t>necesario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medir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tiempos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más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grandes</a:t>
            </a:r>
            <a:r>
              <a:rPr lang="en-GB" dirty="0">
                <a:latin typeface="Arial Narrow" panose="020B0606020202030204" pitchFamily="34" charset="0"/>
              </a:rPr>
              <a:t>, para </a:t>
            </a:r>
            <a:r>
              <a:rPr lang="en-GB" dirty="0" err="1">
                <a:latin typeface="Arial Narrow" panose="020B0606020202030204" pitchFamily="34" charset="0"/>
              </a:rPr>
              <a:t>ello</a:t>
            </a:r>
            <a:r>
              <a:rPr lang="en-GB" dirty="0">
                <a:latin typeface="Arial Narrow" panose="020B0606020202030204" pitchFamily="34" charset="0"/>
              </a:rPr>
              <a:t> el Timer </a:t>
            </a:r>
            <a:r>
              <a:rPr lang="en-GB" dirty="0" err="1">
                <a:latin typeface="Arial Narrow" panose="020B0606020202030204" pitchFamily="34" charset="0"/>
              </a:rPr>
              <a:t>posee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divisores</a:t>
            </a:r>
            <a:r>
              <a:rPr lang="en-GB" dirty="0">
                <a:latin typeface="Arial Narrow" panose="020B0606020202030204" pitchFamily="34" charset="0"/>
              </a:rPr>
              <a:t> de </a:t>
            </a:r>
            <a:r>
              <a:rPr lang="en-GB" dirty="0" err="1">
                <a:latin typeface="Arial Narrow" panose="020B0606020202030204" pitchFamily="34" charset="0"/>
              </a:rPr>
              <a:t>frecuencia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llamados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prescarlers</a:t>
            </a:r>
            <a:r>
              <a:rPr lang="en-GB" dirty="0">
                <a:latin typeface="Arial Narrow" panose="020B0606020202030204" pitchFamily="34" charset="0"/>
              </a:rPr>
              <a:t> que </a:t>
            </a:r>
            <a:r>
              <a:rPr lang="en-GB" dirty="0" err="1">
                <a:latin typeface="Arial Narrow" panose="020B0606020202030204" pitchFamily="34" charset="0"/>
              </a:rPr>
              <a:t>nos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permiten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aumentar</a:t>
            </a:r>
            <a:r>
              <a:rPr lang="en-GB" dirty="0">
                <a:latin typeface="Arial Narrow" panose="020B0606020202030204" pitchFamily="34" charset="0"/>
              </a:rPr>
              <a:t> el </a:t>
            </a:r>
            <a:r>
              <a:rPr lang="en-GB" dirty="0" err="1">
                <a:latin typeface="Arial Narrow" panose="020B0606020202030204" pitchFamily="34" charset="0"/>
              </a:rPr>
              <a:t>tiempo</a:t>
            </a:r>
            <a:r>
              <a:rPr lang="en-GB" dirty="0">
                <a:latin typeface="Arial Narrow" panose="020B0606020202030204" pitchFamily="34" charset="0"/>
              </a:rPr>
              <a:t> entre </a:t>
            </a:r>
            <a:r>
              <a:rPr lang="en-GB" dirty="0" err="1">
                <a:latin typeface="Arial Narrow" panose="020B0606020202030204" pitchFamily="34" charset="0"/>
              </a:rPr>
              <a:t>incrementos</a:t>
            </a:r>
            <a:r>
              <a:rPr lang="en-GB" dirty="0">
                <a:latin typeface="Arial Narrow" panose="020B0606020202030204" pitchFamily="34" charset="0"/>
              </a:rPr>
              <a:t> de la </a:t>
            </a:r>
            <a:r>
              <a:rPr lang="en-GB" dirty="0" err="1">
                <a:latin typeface="Arial Narrow" panose="020B0606020202030204" pitchFamily="34" charset="0"/>
              </a:rPr>
              <a:t>cuenta</a:t>
            </a:r>
            <a:r>
              <a:rPr lang="en-GB" dirty="0">
                <a:latin typeface="Arial Narrow" panose="020B0606020202030204" pitchFamily="34" charset="0"/>
              </a:rPr>
              <a:t>. Este </a:t>
            </a:r>
            <a:r>
              <a:rPr lang="en-GB" dirty="0" err="1">
                <a:latin typeface="Arial Narrow" panose="020B0606020202030204" pitchFamily="34" charset="0"/>
              </a:rPr>
              <a:t>preescaler</a:t>
            </a:r>
            <a:r>
              <a:rPr lang="en-GB" dirty="0">
                <a:latin typeface="Arial Narrow" panose="020B0606020202030204" pitchFamily="34" charset="0"/>
              </a:rPr>
              <a:t> se </a:t>
            </a:r>
            <a:r>
              <a:rPr lang="en-GB" dirty="0" err="1">
                <a:latin typeface="Arial Narrow" panose="020B0606020202030204" pitchFamily="34" charset="0"/>
              </a:rPr>
              <a:t>puede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configurar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en</a:t>
            </a:r>
            <a:r>
              <a:rPr lang="en-GB" dirty="0">
                <a:latin typeface="Arial Narrow" panose="020B0606020202030204" pitchFamily="34" charset="0"/>
              </a:rPr>
              <a:t> los </a:t>
            </a:r>
            <a:r>
              <a:rPr lang="en-GB" dirty="0" err="1">
                <a:latin typeface="Arial Narrow" panose="020B0606020202030204" pitchFamily="34" charset="0"/>
              </a:rPr>
              <a:t>siguientes</a:t>
            </a:r>
            <a:r>
              <a:rPr lang="en-GB" dirty="0">
                <a:latin typeface="Arial Narrow" panose="020B0606020202030204" pitchFamily="34" charset="0"/>
              </a:rPr>
              <a:t> </a:t>
            </a:r>
            <a:r>
              <a:rPr lang="en-GB" dirty="0" err="1">
                <a:latin typeface="Arial Narrow" panose="020B0606020202030204" pitchFamily="34" charset="0"/>
              </a:rPr>
              <a:t>modos</a:t>
            </a:r>
            <a:r>
              <a:rPr lang="en-GB" dirty="0">
                <a:latin typeface="Arial Narrow" panose="020B060602020203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/>
              <p:nvPr/>
            </p:nvSpPr>
            <p:spPr>
              <a:xfrm>
                <a:off x="2901412" y="3082850"/>
                <a:ext cx="3341171" cy="545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_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=65536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𝑂𝑠𝑐</m:t>
                              </m:r>
                            </m:den>
                          </m:f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𝑚𝑠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98BE6C-EBEA-49C9-A59A-E93E4928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12" y="3082850"/>
                <a:ext cx="3341171" cy="545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D852D41-87DA-4B72-8B14-CB271BBFD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518" y="4894426"/>
            <a:ext cx="4441690" cy="176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27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</TotalTime>
  <Words>732</Words>
  <Application>Microsoft Office PowerPoint</Application>
  <PresentationFormat>On-screen Show (4:3)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Microsoft YaHei</vt:lpstr>
      <vt:lpstr>Arial</vt:lpstr>
      <vt:lpstr>Arial Narrow</vt:lpstr>
      <vt:lpstr>Calibri</vt:lpstr>
      <vt:lpstr>Calibri Light</vt:lpstr>
      <vt:lpstr>Cambria Math</vt:lpstr>
      <vt:lpstr>Mangal</vt:lpstr>
      <vt:lpstr>StarSymbol</vt:lpstr>
      <vt:lpstr>Wingdings</vt:lpstr>
      <vt:lpstr>Tema de Office</vt:lpstr>
      <vt:lpstr>Curso de Arduino avanzado</vt:lpstr>
      <vt:lpstr>Bus I2C</vt:lpstr>
      <vt:lpstr>Conectar LCD 16x2 I2C</vt:lpstr>
      <vt:lpstr>LCD: Hello World</vt:lpstr>
      <vt:lpstr>LCD: Imprimir datos puerto serie</vt:lpstr>
      <vt:lpstr>LCD: Desplazar por la pantalla</vt:lpstr>
      <vt:lpstr>LCD: Crear caracteres</vt:lpstr>
      <vt:lpstr>Temporizadores: Timer1</vt:lpstr>
      <vt:lpstr>Temporizadores: Timer1</vt:lpstr>
      <vt:lpstr>Temporizadores: Timer1</vt:lpstr>
      <vt:lpstr>Temporizadores: Timer1</vt:lpstr>
      <vt:lpstr>Conectar Motor PaP y driver</vt:lpstr>
      <vt:lpstr>Librería Stepper.h</vt:lpstr>
      <vt:lpstr>La revolución del IoT</vt:lpstr>
      <vt:lpstr>La revolución del IoT</vt:lpstr>
      <vt:lpstr>ESP8266</vt:lpstr>
      <vt:lpstr>ESP8266: NodeMCU</vt:lpstr>
      <vt:lpstr>ESP8266</vt:lpstr>
      <vt:lpstr>Conectar ESP8266</vt:lpstr>
      <vt:lpstr>Comandos AT</vt:lpstr>
      <vt:lpstr>Comandos AT</vt:lpstr>
      <vt:lpstr>Construye tu mota: DweetMote</vt:lpstr>
      <vt:lpstr>Construye tu mota: Servidor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Arduino avanzado</dc:title>
  <dc:creator>Andres Montes Cabrero</dc:creator>
  <cp:lastModifiedBy>Andrés Montes</cp:lastModifiedBy>
  <cp:revision>35</cp:revision>
  <dcterms:created xsi:type="dcterms:W3CDTF">2018-05-07T21:10:35Z</dcterms:created>
  <dcterms:modified xsi:type="dcterms:W3CDTF">2018-05-09T13:08:44Z</dcterms:modified>
</cp:coreProperties>
</file>